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1371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Фокус подбирает контроль под работу конкретной компании. Начинаем с решения: где нужны деньги, какое обязательство надо исполнить, кто может устранить отклонение. Показатели делают эту работу видимой. Денежный эффект рассчитывается по подтверждённым данным клиента; в этой презентации нет обещаний доходности или вымышленных результатов.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Для расчёта нужны собственное денежное требование, исходный срок, связанные оплаты и законные корректировки. Пока срок не наступил, это иной предмет контроля. Договорный неоплаченный аванс тоже может стать требованием с истёкшим сроком. Если механизм такого требования отсутствует, показатель не включаем. Если механизм есть, а данных нет, готовим учёт и показываем неизвестность.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Состав контроля определяется деятельностью и каналом продаж. Товар арендатора или продавца не становится собственным запасом и доходом оператора. Юрлицо остаётся нужным разрезом договоров, расчётов, налогов и консолидации. Оно само не задаёт единый норматив для разных деятельностей. Несколько моделей могут сосуществовать в одной компании; общий денежный контур собирается без повторного счёта.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Компания может быть подготовлена по Деньгам и ещё зависеть от ручных решений по Людям. Профиль берётся из диагностики отдельно по каждой сфере. Общий уровень определяется самой слабой сферой, но не ограничивает готовый расчёт в другой. Наличие программы не присваивает зрелость. Возраст, оборот и число точек также не заменяют диагностику.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Это объяснение методики, а не диагноз зрителя. Переход выбирается по текущему уровню каждой сферы; усреднённая стадия компании не нужна. На Системе нет пятого перехода. При хаосе управления приоритет — ответственность и порядок решений. Деньги и продажи ведутся параллельно, срочные риски не ждут перехода. Система собирается с учётом замысла роста, при этом работа опирается на доступные факты.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Неполный прямой состав показывает только наблюдаемую часть результата; его нельзя назвать полной прибылью. Если нужный разрез отсутствует в учёте, он становится задачей подготовки, а не придуманной выгрузкой. Если полный финансовый расчёт уже проверен, более низкая зрелость Инструментов не запрещает его применять. Для срочной кассы, допуска и исполнения используем подходящий подтверждённый факт сейчас.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Главный результат должен быть измерим из рабочего источника и находиться в зоне решений роли. Полная прибыль компании относится к первому лицу; её не назначают личным показателем каждой функции. Показатели причин помогают руководителю объяснить отклонение. Если сотрудник не управляет риском, риск всё равно может требовать решения собственника. Доступы к экранам настраивает клиент. Автоматическую схему зарплаты из показателей эта презентация не вводит.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Для результата единицы берём суммы признанной собственной выручки и непересекающихся прямых затрат одного периметра, затем делим на количество сопоставимых принятых единиц. Цена за единицу не делится повторно. Для сроков знаменатель включает все исходные обязательства к дате, в том числе открытые и неисполненные. Для качества — все объекты первого предъявления, до отбора годных. Для мощности — доступный ресурс, а не число успешно выполненных заказов.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условном профиле Деньги на Управляемости, Люди и Инструменты на Порядке. Финансовая задача следующего перехода — проверить поток и деньги роста; двум другим сферам нужны свои задачи Управляемости. Расчёт занятости ведётся в одинаковых единицах и периоде, недоступность показывается рядом. Заполненная площадь не означает полученные деньги. Чужие товары не собственный складской капитал. Если по объектам нет подтверждённого разреза, сохраняем честный общий контур и готовим разрез.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Условный профиль: Деньги — Порядок, Люди и Инструменты — Управляемость. Деньги готовят Управляемость, а исполнение — Масштаб. Товары продавца не выручка фулфилмента. Стоимость всех относящихся ошибок и исполнения остаётся в затратах, даже если принятых заказов меньше. Полный денежный состав нужен для оценки вклада заказа; частичный расчёт не прибыль. В знаменателе срока остаются открытые, ошибочные и просроченные обязательства. Действия — приоритет очереди, устранение ошибки, проверка тарифа и состава услуги.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Профиль условный: Деньги и Инструменты на Порядке, Люди на Хаосе. Нужны ответственность за доступ и разные ближайшие переходы сфер. Оплаченный аванс не свободная прибыль. При переводе остатка аванса в возврат общая сумма обязательства не удваивается. Возврат цены уменьшает доход один раз; реальные затраты возврата учитываются отдельно. Расходы исполнения и денежное обязательство показываются раздельно. Время тренера и студии — отдельные ресурсы; проданные карты не доказывают комфортную доступность в пике.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Условно все три сферы на Порядке; каждая готовит собственную Управляемость. Продажи партнёра не собственная выручка франчайзера. Часы игровых мест относятся к оператору клуба, а не к обещанию франчайзера. Основание начисления роялти определяется договором; доступ к данным партнёра подтверждается отдельно. Если руководство хочет сопоставлять партнёров, нужны права доступа и одинаковый состав, а число партнёров само не присваивает зрелость.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Цвет зрелости нельзя читать как ежедневное выполнение плана, а цвет результата не присваивает уровень компании. Для результата сначала согласуются состав, модель, канал, период и границы клиента. Неизвестные, спорные или устаревшие данные не становятся нулём или зелёным. Подтверждённый срочный факт требует реакции даже при отсутствии полного расчёта; универсальные числовые пороги для всех бизнесов не вводятся.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Важность определяется реальной существенностью и задачей клиента. У подтверждённого срочного риска есть получатель и действие сейчас. Для критичных кассовых, технических и ближайших исполнительских рисков обновление оперативное и по событию; месячная сводка не задерживает предупреждение. Экономический итог уточняется по готовности затрат и закрытию периода. Срок устаревания, планы и права доступа согласуются клиентом. Одного зелёного общего итога недостаточно, если важное обязательство не проверено.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Практический результат — карточка контроля с понятным смыслом, собственным периметром, проверяемой формулой, ролью, ритмом обновления и действием. Состав подбирается клиенту из конструктора; фиксированный пакет показателей не требуется. Суммы и планы берутся из его данных. Если основания ещё не готовы, у задачи подготовки есть ответственный и признак готовности. Сам подбор не включает светофор и не заменяет диагностику.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okus-portal.ru/indicators" TargetMode="Externa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6151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4144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252923"/>
                </a:solidFill>
                <a:latin typeface="Arial"/>
              </a:defRPr>
            </a:pPr>
            <a:r>
              <a:t>Показатель нужен для решения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418588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Что происходит, кто действует и чем подтвердить результат</a:t>
            </a:r>
          </a:p>
        </p:txBody>
      </p:sp>
      <p:pic>
        <p:nvPicPr>
          <p:cNvPr id="12" name="Picture 11" descr="decision-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129153"/>
            <a:ext cx="7924800" cy="39624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09600" y="7345553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7400" y="7497953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Деньги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" y="7904353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Что заработано и что доступно к ближайшей выплате?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8633841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7400" y="8786241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Исполнение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" y="9192641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Что обещано клиенту и что может сорваться?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" y="9922129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7400" y="1007452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Ответственность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7400" y="10480929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Кто может принять решение и чем подтвердит результат?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55829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От вопроса — к действию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361692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Цифра отвечает на рабочий вопрос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072257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7400" y="3224657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Вопрос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" y="3631057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Какие свои деньги не получены в договорный срок?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4360545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7400" y="4512945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Измерение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" y="4919345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Сколько нам должны по договору и срок оплаты уже прошёл?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5648833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7400" y="5801233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Решение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" y="6207633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Проверить долг, назначить действие и дату следующей проверки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11414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4144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252923"/>
                </a:solidFill>
                <a:latin typeface="Arial"/>
              </a:defRPr>
            </a:pPr>
            <a:r>
              <a:t>Сначала уточняем модель</a:t>
            </a:r>
          </a:p>
          <a:p>
            <a:pPr algn="l">
              <a:lnSpc>
                <a:spcPts val="4144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252923"/>
                </a:solidFill>
                <a:latin typeface="Arial"/>
              </a:defRPr>
            </a:pPr>
            <a:r>
              <a:t>бизнеса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944876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Сдаём площадь или исполняем складские заказы?</a:t>
            </a:r>
          </a:p>
        </p:txBody>
      </p:sp>
      <p:pic>
        <p:nvPicPr>
          <p:cNvPr id="12" name="Picture 11" descr="business-models-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655441"/>
            <a:ext cx="7924800" cy="39624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09600" y="7871840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7400" y="8024240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Арендодатель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" y="8430641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Передаёт площадь и оказывает свои услуги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Зарабатывает аренду по договору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9445116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7400" y="9597516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Оператор фулфилмента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" y="10003916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Принимает, обрабатывает и передаёт заказы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Зарабатывает плату за собственный сервис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" y="11018392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7400" y="11170792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Уточняем условия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7400" y="11577192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Как продаём, когда получаем оплату, что обещаем и что ограничивает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объём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55829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Три сферы развиваются отдельно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361692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Деньги · Люди · Инструменты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072257"/>
            <a:ext cx="7924800" cy="1414272"/>
          </a:xfrm>
          <a:prstGeom prst="roundRect">
            <a:avLst>
              <a:gd name="adj" fmla="val 10775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7400" y="3224657"/>
            <a:ext cx="7569200" cy="439419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76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6F80"/>
                </a:solidFill>
                <a:latin typeface="Arial"/>
              </a:defRPr>
            </a:pPr>
            <a:r>
              <a:t>Деньги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" y="3689477"/>
            <a:ext cx="7569200" cy="39065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52923"/>
                </a:solidFill>
                <a:latin typeface="Arial"/>
              </a:defRPr>
            </a:pPr>
            <a:r>
              <a:t>Доход, затраты, доступные средства и обязательства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4765929"/>
            <a:ext cx="7924800" cy="1414272"/>
          </a:xfrm>
          <a:prstGeom prst="roundRect">
            <a:avLst>
              <a:gd name="adj" fmla="val 10775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7400" y="4918329"/>
            <a:ext cx="7569200" cy="439419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76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66539A"/>
                </a:solidFill>
                <a:latin typeface="Arial"/>
              </a:defRPr>
            </a:pPr>
            <a:r>
              <a:t>Люди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" y="5383149"/>
            <a:ext cx="7569200" cy="39065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52923"/>
                </a:solidFill>
                <a:latin typeface="Arial"/>
              </a:defRPr>
            </a:pPr>
            <a:r>
              <a:t>Что должна выполнить роль и какие решения ей доступны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6459601"/>
            <a:ext cx="7924800" cy="1716024"/>
          </a:xfrm>
          <a:prstGeom prst="roundRect">
            <a:avLst>
              <a:gd name="adj" fmla="val 8880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7400" y="6612001"/>
            <a:ext cx="7569200" cy="439419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76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995343"/>
                </a:solidFill>
                <a:latin typeface="Arial"/>
              </a:defRPr>
            </a:pPr>
            <a:r>
              <a:t>Инструменты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" y="7076821"/>
            <a:ext cx="7569200" cy="69240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52923"/>
                </a:solidFill>
                <a:latin typeface="Arial"/>
              </a:defRPr>
            </a:pPr>
            <a:r>
              <a:t>Где записано событие и можно ли проверить данные к моменту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52923"/>
                </a:solidFill>
                <a:latin typeface="Arial"/>
              </a:defRPr>
            </a:pPr>
            <a:r>
              <a:t>решения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55829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Четыре перехода меняют задачу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361692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На каждом переходе решаем свою задачу</a:t>
            </a:r>
          </a:p>
        </p:txBody>
      </p:sp>
      <p:sp>
        <p:nvSpPr>
          <p:cNvPr id="12" name="Oval 11"/>
          <p:cNvSpPr/>
          <p:nvPr/>
        </p:nvSpPr>
        <p:spPr>
          <a:xfrm>
            <a:off x="635000" y="3199257"/>
            <a:ext cx="203200" cy="203200"/>
          </a:xfrm>
          <a:prstGeom prst="ellipse">
            <a:avLst/>
          </a:prstGeom>
          <a:solidFill>
            <a:srgbClr val="CFB7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736600" y="3415157"/>
            <a:ext cx="0" cy="914019"/>
          </a:xfrm>
          <a:prstGeom prst="line">
            <a:avLst/>
          </a:prstGeom>
          <a:ln w="1270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117600" y="3072257"/>
            <a:ext cx="7416800" cy="1079119"/>
          </a:xfrm>
          <a:prstGeom prst="roundRect">
            <a:avLst>
              <a:gd name="adj" fmla="val 14122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95400" y="3224657"/>
            <a:ext cx="7061200" cy="36639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286F80"/>
                </a:solidFill>
                <a:latin typeface="Arial"/>
              </a:defRPr>
            </a:pPr>
            <a:r>
              <a:t>Хаос → Порядок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616452"/>
            <a:ext cx="7061200" cy="35712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52923"/>
                </a:solidFill>
                <a:latin typeface="Arial"/>
              </a:defRPr>
            </a:pPr>
            <a:r>
              <a:t>Записать обязательства, сроки и ответственных</a:t>
            </a:r>
          </a:p>
        </p:txBody>
      </p:sp>
      <p:sp>
        <p:nvSpPr>
          <p:cNvPr id="17" name="Oval 16"/>
          <p:cNvSpPr/>
          <p:nvPr/>
        </p:nvSpPr>
        <p:spPr>
          <a:xfrm>
            <a:off x="635000" y="4481576"/>
            <a:ext cx="203200" cy="203200"/>
          </a:xfrm>
          <a:prstGeom prst="ellipse">
            <a:avLst/>
          </a:prstGeom>
          <a:solidFill>
            <a:srgbClr val="CFB7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736600" y="4697476"/>
            <a:ext cx="0" cy="914019"/>
          </a:xfrm>
          <a:prstGeom prst="line">
            <a:avLst/>
          </a:prstGeom>
          <a:ln w="1270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117600" y="4354576"/>
            <a:ext cx="7416800" cy="1079119"/>
          </a:xfrm>
          <a:prstGeom prst="roundRect">
            <a:avLst>
              <a:gd name="adj" fmla="val 14122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295400" y="4506976"/>
            <a:ext cx="7061200" cy="36639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286F80"/>
                </a:solidFill>
                <a:latin typeface="Arial"/>
              </a:defRPr>
            </a:pPr>
            <a:r>
              <a:t>Порядок → Управляемость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898771"/>
            <a:ext cx="7061200" cy="35712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52923"/>
                </a:solidFill>
                <a:latin typeface="Arial"/>
              </a:defRPr>
            </a:pPr>
            <a:r>
              <a:t>Объяснить результат и закрепить действия при отклонении</a:t>
            </a:r>
          </a:p>
        </p:txBody>
      </p:sp>
      <p:sp>
        <p:nvSpPr>
          <p:cNvPr id="22" name="Oval 21"/>
          <p:cNvSpPr/>
          <p:nvPr/>
        </p:nvSpPr>
        <p:spPr>
          <a:xfrm>
            <a:off x="635000" y="5763895"/>
            <a:ext cx="203200" cy="203200"/>
          </a:xfrm>
          <a:prstGeom prst="ellipse">
            <a:avLst/>
          </a:prstGeom>
          <a:solidFill>
            <a:srgbClr val="CFB7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736600" y="5979795"/>
            <a:ext cx="0" cy="914019"/>
          </a:xfrm>
          <a:prstGeom prst="line">
            <a:avLst/>
          </a:prstGeom>
          <a:ln w="1270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117600" y="5636895"/>
            <a:ext cx="7416800" cy="1079119"/>
          </a:xfrm>
          <a:prstGeom prst="roundRect">
            <a:avLst>
              <a:gd name="adj" fmla="val 14122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95400" y="5789295"/>
            <a:ext cx="7061200" cy="36639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286F80"/>
                </a:solidFill>
                <a:latin typeface="Arial"/>
              </a:defRPr>
            </a:pPr>
            <a:r>
              <a:t>Управляемость → Масштаб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95400" y="6181090"/>
            <a:ext cx="7061200" cy="35712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52923"/>
                </a:solidFill>
                <a:latin typeface="Arial"/>
              </a:defRPr>
            </a:pPr>
            <a:r>
              <a:t>Проверить, хватит ли денег и ресурсов на больший объём</a:t>
            </a:r>
          </a:p>
        </p:txBody>
      </p:sp>
      <p:sp>
        <p:nvSpPr>
          <p:cNvPr id="27" name="Oval 26"/>
          <p:cNvSpPr/>
          <p:nvPr/>
        </p:nvSpPr>
        <p:spPr>
          <a:xfrm>
            <a:off x="635000" y="7046214"/>
            <a:ext cx="203200" cy="203200"/>
          </a:xfrm>
          <a:prstGeom prst="ellipse">
            <a:avLst/>
          </a:prstGeom>
          <a:solidFill>
            <a:srgbClr val="CFB7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117600" y="6919214"/>
            <a:ext cx="7416800" cy="1079119"/>
          </a:xfrm>
          <a:prstGeom prst="roundRect">
            <a:avLst>
              <a:gd name="adj" fmla="val 14122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295400" y="7071614"/>
            <a:ext cx="7061200" cy="36639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185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286F80"/>
                </a:solidFill>
                <a:latin typeface="Arial"/>
              </a:defRPr>
            </a:pPr>
            <a:r>
              <a:t>Масштаб → Система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95400" y="7463409"/>
            <a:ext cx="7061200" cy="35712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112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52923"/>
                </a:solidFill>
                <a:latin typeface="Arial"/>
              </a:defRPr>
            </a:pPr>
            <a:r>
              <a:t>Передать рабочие решения и проверить замещение людей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09600" y="8353933"/>
            <a:ext cx="7924800" cy="0"/>
          </a:xfrm>
          <a:prstGeom prst="line">
            <a:avLst/>
          </a:prstGeom>
          <a:ln w="1270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09600" y="8582533"/>
            <a:ext cx="7924800" cy="4025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47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252923"/>
                </a:solidFill>
                <a:latin typeface="Arial"/>
              </a:defRPr>
            </a:pPr>
            <a:r>
              <a:t>На Системе — поддержание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600" y="8988933"/>
            <a:ext cx="7924800" cy="35306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9605B"/>
                </a:solidFill>
                <a:latin typeface="Arial"/>
              </a:defRPr>
            </a:pPr>
            <a:r>
              <a:t>Обновлять правила, проверять замещение и замечать ухудшения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55829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Что измеряем сейчас — что готовим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361692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Сначала проверяем, на какие данные можно опереться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072257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7400" y="3224657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Доступно сейчас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" y="3631057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Список подтверждённых событий, сроков и сумм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Полный расчёт — если все его основания уже проверены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4645533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7400" y="4797933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Нужно подготовить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" y="5204333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Недостающие затраты, связи событий или разрезы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Кто ведёт запись и кто её проверяет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6218809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7400" y="637120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Готово, когда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" y="6777609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Факты сверяются, состав расчёта записан, другой человек может его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повторить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11414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4144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252923"/>
                </a:solidFill>
                <a:latin typeface="Arial"/>
              </a:defRPr>
            </a:pPr>
            <a:r>
              <a:t>Результат роли связан с</a:t>
            </a:r>
          </a:p>
          <a:p>
            <a:pPr algn="l">
              <a:lnSpc>
                <a:spcPts val="4144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252923"/>
                </a:solidFill>
                <a:latin typeface="Arial"/>
              </a:defRPr>
            </a:pPr>
            <a:r>
              <a:t>деньгами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944876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Человек отвечает за результат в пределах своих полномочий</a:t>
            </a:r>
          </a:p>
        </p:txBody>
      </p:sp>
      <p:pic>
        <p:nvPicPr>
          <p:cNvPr id="12" name="Picture 11" descr="team-action-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655441"/>
            <a:ext cx="7924800" cy="39624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09600" y="7871840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7400" y="8024240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Главный результат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" y="8430641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Один главный результат роли с подтверждением выполнения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9160129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7400" y="931252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Деньги рядом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" y="9718929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Во что обходятся исполнение, переделки и обязательства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" y="10448417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7400" y="10600817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Действие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7400" y="11007217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Кто решает, к какому сроку и что подтверждает закрытие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102768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Пять объектов — пять разных</a:t>
            </a:r>
          </a:p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вопросов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831084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Заказ, ресурс, срок, качество и оплата считаются по-разному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541649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7400" y="369404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" y="4100449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За какую принятую единицу мы зарабатываем?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4829937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7400" y="4982337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Мощность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" y="5388737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Какой ресурс доступен для исполнения?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6118225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7400" y="6270625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Обещание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" y="6677025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Что и к какой исходной дате должны выполнить?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" y="7406513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7400" y="7558913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Качество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7400" y="7965313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Что прошло первую проверку до исправлений и повторной сдачи?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9600" y="8694801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7400" y="8847201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Деньги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7400" y="9253601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Какое собственное требование и когда должны оплатить?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55829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Склад: сдаём площадь в аренду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361692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Условный пример · аренда, оплата и доступность площади</a:t>
            </a:r>
          </a:p>
        </p:txBody>
      </p:sp>
      <p:pic>
        <p:nvPicPr>
          <p:cNvPr id="12" name="Picture 11" descr="business-models-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072257"/>
            <a:ext cx="7924800" cy="39624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09600" y="7288657"/>
            <a:ext cx="7924800" cy="1680464"/>
          </a:xfrm>
          <a:prstGeom prst="roundRect">
            <a:avLst>
              <a:gd name="adj" fmla="val 9068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7400" y="7441057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Предметы контроля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" y="7847457"/>
            <a:ext cx="7569200" cy="94386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Единица аренды: м²-месяц переданной площади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Занятость: оплачиваемые м²-месяцы / пригодные разрешённые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м²-месяцы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9146921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7400" y="9299321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Сейчас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" y="9705721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Даты аренды и оплаты, просрочка, недоступная площадь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" y="10435209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7400" y="1058760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Действие и подготовка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7400" y="10994009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Продление, ремонт, передача площади следующему арендатору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Сопоставить учёт объектов и закрепить ответственных за сроки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55829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Фулфилмент: исполняем заказ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361692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Условный пример · деньги заказа, срок и качество обработки</a:t>
            </a:r>
          </a:p>
        </p:txBody>
      </p:sp>
      <p:pic>
        <p:nvPicPr>
          <p:cNvPr id="12" name="Picture 11" descr="business-models-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072257"/>
            <a:ext cx="7924800" cy="39624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09600" y="7288657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7400" y="7441057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Деньги заказа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" y="7847457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Собственная плата сервиса минус прямые затраты исполнения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Суммы одного периметра / принятые сопоставимые заказы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8861933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7400" y="9014333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Срок и ресурс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" y="9420733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В срок принятые заказы / все исходные заказы со сроком в периоде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Ресурс: часы операции, ограничивающей поток; хранение — отдельно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" y="10435209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7400" y="1058760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Что проверяем и готовим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7400" y="10994009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Подтвердить очередь, исходные сроки и ошибки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Связать операции, затраты, приёмку и собственную оплату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102768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Фитнес: деньги получены раньше</a:t>
            </a:r>
          </a:p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услуги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831084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Условный пример · клуб должен предоставить оплаченный доступ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541649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7400" y="369404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Продажа и обязательство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" y="4100449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Оказанный клиент-месяц обслуживания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Остаток оплаченного обязательства: услуга или заменяющий её возврат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5114925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7400" y="5267325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Ресурс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" y="5673725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Доступные места и зоны по времени спроса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Количество проданных карт не вместимость зала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6688201"/>
            <a:ext cx="7924800" cy="1680464"/>
          </a:xfrm>
          <a:prstGeom prst="roundRect">
            <a:avLst>
              <a:gd name="adj" fmla="val 9068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7400" y="6840601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Что проверяем и готовим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" y="7247001"/>
            <a:ext cx="7569200" cy="94386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Подтвердить сроки карт, ближайшие выплаты и доступность услуги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Связать оказанные услуги, неисполненное обязательство, возврат и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затраты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55829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Франчайзер: права и сопровождение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361692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Условный пример · своё роялти и обязательства перед партнёром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072257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7400" y="3224657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Собственный результат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" y="3631057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Поддержка партнёра, выполненная за договорный период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Роялти — по основанию и сроку действующего договора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4645533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7400" y="4797933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Собственное обещание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" y="5204333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Конкретная обязанность сопровождения или передачи прав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В срок принятые обязательства / все исходные обязательства к дате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6218809"/>
            <a:ext cx="7924800" cy="1680464"/>
          </a:xfrm>
          <a:prstGeom prst="roundRect">
            <a:avLst>
              <a:gd name="adj" fmla="val 9068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7400" y="637120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Что проверяем и готовим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" y="6777609"/>
            <a:ext cx="7569200" cy="94386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Проверить свои требования и незавершённое сопровождение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Назначить ответственного за поддержку, подтверждение выполнения и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данные партнёра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102768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Три состояния показываем</a:t>
            </a:r>
          </a:p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раздельно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831084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Устройство компании · результат · пригодность данных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541649"/>
            <a:ext cx="7924800" cy="1414272"/>
          </a:xfrm>
          <a:prstGeom prst="roundRect">
            <a:avLst>
              <a:gd name="adj" fmla="val 10775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7400" y="3694049"/>
            <a:ext cx="7569200" cy="439419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76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6F80"/>
                </a:solidFill>
                <a:latin typeface="Arial"/>
              </a:defRPr>
            </a:pPr>
            <a:r>
              <a:t>Зрелость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" y="4158869"/>
            <a:ext cx="7569200" cy="39065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52923"/>
                </a:solidFill>
                <a:latin typeface="Arial"/>
              </a:defRPr>
            </a:pPr>
            <a:r>
              <a:t>Как устроена работа в каждой из трёх сфер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5235321"/>
            <a:ext cx="7924800" cy="1414272"/>
          </a:xfrm>
          <a:prstGeom prst="roundRect">
            <a:avLst>
              <a:gd name="adj" fmla="val 10775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7400" y="5387721"/>
            <a:ext cx="7569200" cy="439419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76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66539A"/>
                </a:solidFill>
                <a:latin typeface="Arial"/>
              </a:defRPr>
            </a:pPr>
            <a:r>
              <a:t>Результат показателя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" y="5852541"/>
            <a:ext cx="7569200" cy="39065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52923"/>
                </a:solidFill>
                <a:latin typeface="Arial"/>
              </a:defRPr>
            </a:pPr>
            <a:r>
              <a:t>Факт относительно согласованного плана и границ клиента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6928993"/>
            <a:ext cx="7924800" cy="1414272"/>
          </a:xfrm>
          <a:prstGeom prst="roundRect">
            <a:avLst>
              <a:gd name="adj" fmla="val 10775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7400" y="7081393"/>
            <a:ext cx="7569200" cy="439419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76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995343"/>
                </a:solidFill>
                <a:latin typeface="Arial"/>
              </a:defRPr>
            </a:pPr>
            <a:r>
              <a:t>Данные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" y="7546213"/>
            <a:ext cx="7569200" cy="390652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52923"/>
                </a:solidFill>
                <a:latin typeface="Arial"/>
              </a:defRPr>
            </a:pPr>
            <a:r>
              <a:t>Можно ли сейчас проверить факт и повторить расчёт?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D8D7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59605B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9605B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206500"/>
            <a:ext cx="7924800" cy="26225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286F80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625600"/>
            <a:ext cx="7924800" cy="102768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Что выносить собственнику в</a:t>
            </a:r>
          </a:p>
          <a:p>
            <a:pPr algn="l">
              <a:lnSpc>
                <a:spcPts val="3696"/>
              </a:lnSpc>
              <a:spcBef>
                <a:spcPts val="0"/>
              </a:spcBef>
              <a:spcAft>
                <a:spcPts val="0"/>
              </a:spcAft>
              <a:defRPr sz="3300" b="1">
                <a:solidFill>
                  <a:srgbClr val="252923"/>
                </a:solidFill>
                <a:latin typeface="Arial"/>
              </a:defRPr>
            </a:pPr>
            <a:r>
              <a:t>светофор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831084"/>
            <a:ext cx="7924800" cy="380365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9605B"/>
                </a:solidFill>
                <a:latin typeface="Arial"/>
              </a:defRPr>
            </a:pPr>
            <a:r>
              <a:t>Почему появился сигнал, кто действует и что должен решить собственник</a:t>
            </a:r>
          </a:p>
        </p:txBody>
      </p:sp>
      <p:pic>
        <p:nvPicPr>
          <p:cNvPr id="12" name="Picture 11" descr="team-action-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541649"/>
            <a:ext cx="7924800" cy="39624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09600" y="7758049"/>
            <a:ext cx="7924800" cy="1680464"/>
          </a:xfrm>
          <a:prstGeom prst="roundRect">
            <a:avLst>
              <a:gd name="adj" fmla="val 9068"/>
            </a:avLst>
          </a:prstGeom>
          <a:solidFill>
            <a:srgbClr val="E2E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7400" y="791044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6F80"/>
                </a:solidFill>
                <a:latin typeface="Arial"/>
              </a:defRPr>
            </a:pPr>
            <a:r>
              <a:t>Главное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" y="8316849"/>
            <a:ext cx="7569200" cy="94386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Ближайшая угроза деньгам или обязательству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Существенное отклонение собственного результата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Срыв исполнения, потеря качества или ограничение роста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9616313"/>
            <a:ext cx="7924800" cy="1395476"/>
          </a:xfrm>
          <a:prstGeom prst="roundRect">
            <a:avLst>
              <a:gd name="adj" fmla="val 10921"/>
            </a:avLst>
          </a:prstGeom>
          <a:solidFill>
            <a:srgbClr val="ECE7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7400" y="9768713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66539A"/>
                </a:solidFill>
                <a:latin typeface="Arial"/>
              </a:defRPr>
            </a:pPr>
            <a:r>
              <a:t>У каждого сигнала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" y="10175113"/>
            <a:ext cx="7569200" cy="658876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Что произошло и каких денег или обязательств это касается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Кто решает, к какому сроку и чем подтвердит выполнение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" y="11189589"/>
            <a:ext cx="7924800" cy="1110488"/>
          </a:xfrm>
          <a:prstGeom prst="roundRect">
            <a:avLst>
              <a:gd name="adj" fmla="val 13723"/>
            </a:avLst>
          </a:prstGeom>
          <a:solidFill>
            <a:srgbClr val="F4E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7400" y="11341989"/>
            <a:ext cx="7569200" cy="381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995343"/>
                </a:solidFill>
                <a:latin typeface="Arial"/>
              </a:defRPr>
            </a:pPr>
            <a:r>
              <a:t>Руководителю направления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7400" y="11748389"/>
            <a:ext cx="7569200" cy="373888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252923"/>
                </a:solidFill>
                <a:latin typeface="Arial"/>
              </a:defRPr>
            </a:pPr>
            <a:r>
              <a:t>Причины, события и расчёты для работы ответственного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5292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17500"/>
            <a:ext cx="1257300" cy="5561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69000" y="431800"/>
            <a:ext cx="25654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FB77B"/>
                </a:solidFill>
                <a:latin typeface="Arial"/>
              </a:defRPr>
            </a:pPr>
            <a:r>
              <a:t>ПОКАЗАТЕЛИ ФОКУСА · 13.10.2026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889000"/>
            <a:ext cx="7924800" cy="0"/>
          </a:xfrm>
          <a:prstGeom prst="line">
            <a:avLst/>
          </a:prstGeom>
          <a:ln w="8890">
            <a:solidFill>
              <a:srgbClr val="CFB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09600" y="13144500"/>
            <a:ext cx="7924800" cy="0"/>
          </a:xfrm>
          <a:prstGeom prst="line">
            <a:avLst/>
          </a:prstGeom>
          <a:ln w="8890">
            <a:solidFill>
              <a:srgbClr val="575C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13284200"/>
            <a:ext cx="15875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E8E9E2"/>
                </a:solidFill>
                <a:latin typeface="Arial"/>
              </a:defRPr>
            </a:pPr>
            <a:r>
              <a:rPr>
                <a:hlinkClick r:id="rId3"/>
              </a:rPr>
              <a:t>fokus-portal.ru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13284200"/>
            <a:ext cx="4826000" cy="23749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E8E9E2"/>
                </a:solidFill>
                <a:latin typeface="Arial"/>
              </a:defRPr>
            </a:pPr>
            <a:r>
              <a:t>Примеры условные · состав контроля под компанию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13271500"/>
            <a:ext cx="381000" cy="2540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CFB77B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308100"/>
            <a:ext cx="7924800" cy="27051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CFB77B"/>
                </a:solidFill>
                <a:latin typeface="Arial"/>
              </a:defRPr>
            </a:pPr>
            <a:r>
              <a:t>Показатели в Фокусе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816100"/>
            <a:ext cx="7924800" cy="1169924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4256"/>
              </a:lnSpc>
              <a:spcBef>
                <a:spcPts val="0"/>
              </a:spcBef>
              <a:spcAft>
                <a:spcPts val="0"/>
              </a:spcAft>
              <a:defRPr sz="3800" b="1">
                <a:solidFill>
                  <a:srgbClr val="FFFFFF"/>
                </a:solidFill>
                <a:latin typeface="Arial"/>
              </a:defRPr>
            </a:pPr>
            <a:r>
              <a:t>Собираем контроль под вашу</a:t>
            </a:r>
          </a:p>
          <a:p>
            <a:pPr algn="l">
              <a:lnSpc>
                <a:spcPts val="4256"/>
              </a:lnSpc>
              <a:spcBef>
                <a:spcPts val="0"/>
              </a:spcBef>
              <a:spcAft>
                <a:spcPts val="0"/>
              </a:spcAft>
              <a:defRPr sz="3800" b="1">
                <a:solidFill>
                  <a:srgbClr val="FFFFFF"/>
                </a:solidFill>
                <a:latin typeface="Arial"/>
              </a:defRPr>
            </a:pPr>
            <a:r>
              <a:t>работу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240024"/>
            <a:ext cx="7924800" cy="74041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565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E8E9E2"/>
                </a:solidFill>
                <a:latin typeface="Arial"/>
              </a:defRPr>
            </a:pPr>
            <a:r>
              <a:t>Начинаем с нужного решения и собираем контроль из подходящих</a:t>
            </a:r>
          </a:p>
          <a:p>
            <a:pPr algn="l">
              <a:lnSpc>
                <a:spcPts val="2565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E8E9E2"/>
                </a:solidFill>
                <a:latin typeface="Arial"/>
              </a:defRPr>
            </a:pPr>
            <a:r>
              <a:t>блоков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488434"/>
            <a:ext cx="482600" cy="38608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CFB77B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4488434"/>
            <a:ext cx="7162800" cy="45212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Зафиксировать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991354"/>
            <a:ext cx="7162800" cy="36957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E8E9E2"/>
                </a:solidFill>
                <a:latin typeface="Arial"/>
              </a:defRPr>
            </a:pPr>
            <a:r>
              <a:t>Какое решение нужно и по какой деятельности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741924"/>
            <a:ext cx="482600" cy="38608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CFB77B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5741924"/>
            <a:ext cx="7162800" cy="45212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Проверить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6244844"/>
            <a:ext cx="7162800" cy="36957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E8E9E2"/>
                </a:solidFill>
                <a:latin typeface="Arial"/>
              </a:defRPr>
            </a:pPr>
            <a:r>
              <a:t>События, суммы, исходные сроки, источник и полномочия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6995414"/>
            <a:ext cx="482600" cy="38608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CFB77B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6995414"/>
            <a:ext cx="7162800" cy="45212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Согласовать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7498334"/>
            <a:ext cx="7162800" cy="36957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E8E9E2"/>
                </a:solidFill>
                <a:latin typeface="Arial"/>
              </a:defRPr>
            </a:pPr>
            <a:r>
              <a:t>Что измеряем сейчас, что готовим и как действуем при отклонении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" y="8528304"/>
            <a:ext cx="7924800" cy="838200"/>
          </a:xfrm>
          <a:prstGeom prst="roundRect">
            <a:avLst>
              <a:gd name="adj" fmla="val 15000"/>
            </a:avLst>
          </a:prstGeom>
          <a:solidFill>
            <a:srgbClr val="CFB7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200" y="8769604"/>
            <a:ext cx="7467600" cy="419100"/>
          </a:xfrm>
          <a:prstGeom prst="rect">
            <a:avLst/>
          </a:prstGeom>
          <a:noFill/>
        </p:spPr>
        <p:txBody>
          <a:bodyPr wrap="none" tIns="0" bIns="0" lIns="0" rIns="0" anchor="t">
            <a:spAutoFit/>
          </a:bodyPr>
          <a:lstStyle/>
          <a:p>
            <a:pPr algn="ctr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52923"/>
                </a:solidFill>
                <a:latin typeface="Arial"/>
              </a:defRPr>
            </a:pPr>
            <a:r>
              <a:rPr>
                <a:hlinkClick r:id="rId3"/>
              </a:rPr>
              <a:t>Посмотреть примеры на сайте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в Фокусе</dc:title>
  <dc:subject/>
  <dc:creator>Фокус Групп</dc:creator>
  <cp:keywords/>
  <dc:description>generated using python-pptx</dc:description>
  <cp:lastModifiedBy>Фокус Групп</cp:lastModifiedBy>
  <cp:revision>1</cp:revision>
  <dcterms:created xsi:type="dcterms:W3CDTF">2026-10-13T00:00:00Z</dcterms:created>
  <dcterms:modified xsi:type="dcterms:W3CDTF">2026-10-13T00:00:00Z</dcterms:modified>
  <cp:category/>
</cp:coreProperties>
</file>